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03" r:id="rId15"/>
    <p:sldId id="304" r:id="rId16"/>
    <p:sldId id="305" r:id="rId17"/>
    <p:sldId id="309" r:id="rId18"/>
    <p:sldId id="306" r:id="rId19"/>
    <p:sldId id="307" r:id="rId20"/>
    <p:sldId id="308" r:id="rId21"/>
    <p:sldId id="263" r:id="rId22"/>
    <p:sldId id="264" r:id="rId23"/>
    <p:sldId id="265" r:id="rId24"/>
    <p:sldId id="266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1DE6C-821E-4CC7-88ED-66FFE3A65C92}">
  <a:tblStyle styleId="{0C71DE6C-821E-4CC7-88ED-66FFE3A65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3161557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74689" y="869931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\EVPN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для повышения отказоустойчивости программного беспроводного контроллера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Ubiqutu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UniFi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9954D-E5D0-EBC5-87DE-81E57836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22" y="3170881"/>
            <a:ext cx="1609485" cy="1912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EDD7953C-98DB-2D71-19D9-950CC1554A90}"/>
              </a:ext>
            </a:extLst>
          </p:cNvPr>
          <p:cNvSpPr/>
          <p:nvPr/>
        </p:nvSpPr>
        <p:spPr>
          <a:xfrm>
            <a:off x="311700" y="278716"/>
            <a:ext cx="619300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8ED2B89C-365B-CD65-FB4C-1DEA75392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 dirty="0">
                <a:solidFill>
                  <a:schemeClr val="bg1"/>
                </a:solidFill>
              </a:rPr>
              <a:t>Какие преимущества получим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5" name="Google Shape;403;p58">
            <a:extLst>
              <a:ext uri="{FF2B5EF4-FFF2-40B4-BE49-F238E27FC236}">
                <a16:creationId xmlns:a16="http://schemas.microsoft.com/office/drawing/2014/main" id="{83550A0D-2D3D-08FE-2836-03A17FE496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50" y="11841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8;p53">
            <a:extLst>
              <a:ext uri="{FF2B5EF4-FFF2-40B4-BE49-F238E27FC236}">
                <a16:creationId xmlns:a16="http://schemas.microsoft.com/office/drawing/2014/main" id="{CFA3A982-813C-17A1-65EF-CA764837A6E9}"/>
              </a:ext>
            </a:extLst>
          </p:cNvPr>
          <p:cNvSpPr txBox="1"/>
          <p:nvPr/>
        </p:nvSpPr>
        <p:spPr>
          <a:xfrm>
            <a:off x="899201" y="1080260"/>
            <a:ext cx="667230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</a:t>
            </a:r>
            <a:r>
              <a:rPr lang="en-US" dirty="0"/>
              <a:t>Host Mobility</a:t>
            </a:r>
            <a:r>
              <a:rPr lang="ru-RU" dirty="0"/>
              <a:t> при миграции виртуальной машины беспроводного контроллера позволит сохранять IP-адрес и </a:t>
            </a:r>
            <a:r>
              <a:rPr lang="en-US" dirty="0"/>
              <a:t>MAC </a:t>
            </a:r>
            <a:r>
              <a:rPr lang="ru-RU" dirty="0"/>
              <a:t>адрес при перемещении между гипервизорами при этом обеспечивая беспрерывную связность</a:t>
            </a:r>
            <a:r>
              <a:rPr lang="en-US" dirty="0"/>
              <a:t> </a:t>
            </a:r>
            <a:r>
              <a:rPr lang="ru-RU" dirty="0"/>
              <a:t>с точками доступа и абонентами;</a:t>
            </a:r>
            <a:endParaRPr dirty="0"/>
          </a:p>
        </p:txBody>
      </p:sp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916938E3-AB40-7457-FB04-BBD68FC3D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28000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A1650C7-0613-A078-AE5B-81B432E58CDD}"/>
              </a:ext>
            </a:extLst>
          </p:cNvPr>
          <p:cNvSpPr txBox="1"/>
          <p:nvPr/>
        </p:nvSpPr>
        <p:spPr>
          <a:xfrm>
            <a:off x="982777" y="2250673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Быстрое обновление маршрутов;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7EB1E571-0C35-AF5F-FEBE-2E619A9C8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292722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6D4F8800-2803-0385-AADC-7052F64103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549" y="359779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78543B6A-E7DA-8CB9-3588-4DDFB33F0850}"/>
              </a:ext>
            </a:extLst>
          </p:cNvPr>
          <p:cNvSpPr txBox="1"/>
          <p:nvPr/>
        </p:nvSpPr>
        <p:spPr>
          <a:xfrm>
            <a:off x="940989" y="2872024"/>
            <a:ext cx="667230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необходимости в переконфигурации IP-адресов;</a:t>
            </a:r>
            <a:endParaRPr dirty="0"/>
          </a:p>
        </p:txBody>
      </p:sp>
      <p:sp>
        <p:nvSpPr>
          <p:cNvPr id="12" name="Google Shape;368;p53">
            <a:extLst>
              <a:ext uri="{FF2B5EF4-FFF2-40B4-BE49-F238E27FC236}">
                <a16:creationId xmlns:a16="http://schemas.microsoft.com/office/drawing/2014/main" id="{511B788C-22C6-CB8B-59FC-BF8BF019EBD9}"/>
              </a:ext>
            </a:extLst>
          </p:cNvPr>
          <p:cNvSpPr txBox="1"/>
          <p:nvPr/>
        </p:nvSpPr>
        <p:spPr>
          <a:xfrm>
            <a:off x="899201" y="3530554"/>
            <a:ext cx="73373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Лучшее решение при использовании технологий </a:t>
            </a:r>
            <a:r>
              <a:rPr lang="en-US" dirty="0"/>
              <a:t>VMware </a:t>
            </a:r>
            <a:r>
              <a:rPr lang="en-US" dirty="0" err="1"/>
              <a:t>vMoton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Storage </a:t>
            </a:r>
            <a:r>
              <a:rPr lang="en-US" dirty="0" err="1"/>
              <a:t>vMotion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7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1;p55">
            <a:extLst>
              <a:ext uri="{FF2B5EF4-FFF2-40B4-BE49-F238E27FC236}">
                <a16:creationId xmlns:a16="http://schemas.microsoft.com/office/drawing/2014/main" id="{E54AF19B-E161-3947-AABB-D60336BB8C4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35681-C3AC-8B3A-2A50-7C37114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Network Based vs Host Based?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30DC3-BDDD-0D24-5F38-1867A1CB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217787"/>
            <a:ext cx="8520600" cy="574964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Выбор сделан в пользу </a:t>
            </a:r>
            <a:r>
              <a:rPr lang="en-US" dirty="0"/>
              <a:t>Network-Based VXLAN</a:t>
            </a:r>
            <a:r>
              <a:rPr lang="ru-RU" dirty="0"/>
              <a:t> потому что: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FCC291BD-1CCC-B5E1-ED8C-AC3D0EF45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525" y="370209"/>
            <a:ext cx="508464" cy="5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07925-35FF-CA98-1486-998D5A64B13E}"/>
              </a:ext>
            </a:extLst>
          </p:cNvPr>
          <p:cNvSpPr txBox="1"/>
          <p:nvPr/>
        </p:nvSpPr>
        <p:spPr>
          <a:xfrm>
            <a:off x="500549" y="3680050"/>
            <a:ext cx="7689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инкапсуляция выполняется </a:t>
            </a:r>
            <a:r>
              <a:rPr lang="ru-RU" b="1" dirty="0"/>
              <a:t>на </a:t>
            </a:r>
            <a:r>
              <a:rPr lang="ru-RU" b="1" dirty="0" err="1"/>
              <a:t>ToR</a:t>
            </a:r>
            <a:r>
              <a:rPr lang="ru-RU" b="1" dirty="0"/>
              <a:t>-коммутаторе</a:t>
            </a:r>
            <a:r>
              <a:rPr lang="ru-RU" dirty="0"/>
              <a:t> (VTEP встроен в физическое сетевое устройство)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Более простой, централизованный контроль на уровне сети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Независим от гипервизора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Аппаратная инкапсуляция, высокая производительность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25EB-1499-B854-00F8-EB7B431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68" y="1051834"/>
            <a:ext cx="4092033" cy="22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5F370CB-6C64-18A6-3840-F7E14278D8A1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25042-8E9F-F951-FCD9-DC8FC4B1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B108-8F25-71C5-F09E-EEE658D1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0984"/>
            <a:ext cx="825733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324;p49">
            <a:extLst>
              <a:ext uri="{FF2B5EF4-FFF2-40B4-BE49-F238E27FC236}">
                <a16:creationId xmlns:a16="http://schemas.microsoft.com/office/drawing/2014/main" id="{9C103C9C-70E6-0D75-5AC1-940B999F2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8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ABE9-85FE-655D-0609-9986AE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AB45B8-5528-6CD6-D772-9C65BADEC83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A4B109-DA12-9F4B-A0C0-79582EB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14C7A-1BB8-8139-5081-C077D297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09675"/>
            <a:ext cx="74580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3B682-EA23-DA5E-09E7-5588555A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7" y="2913784"/>
            <a:ext cx="7424738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10328190-3307-9EA9-CE42-BC83DF85B3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7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F54C-B27D-A252-B6E2-03F5A239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56A36B8D-B131-ACB3-B8E8-AB61F3BB6C76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BA0674-64C6-99B6-7868-B6DFED0C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1A64D9-9CAE-8B32-BCD6-C13323C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5" y="3075368"/>
            <a:ext cx="5719330" cy="19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BAE5A4-7277-8B34-6C85-783F9233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1165266"/>
            <a:ext cx="5719330" cy="180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7284E931-1BDD-A584-0A4C-DCA3BA3EB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3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4B2-8343-6F35-0544-955F7DEA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795A1B06-AD43-44FA-A3EC-BEC4349287E4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59305C-834C-CFEB-2854-894E3797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16" name="Google Shape;324;p49">
            <a:extLst>
              <a:ext uri="{FF2B5EF4-FFF2-40B4-BE49-F238E27FC236}">
                <a16:creationId xmlns:a16="http://schemas.microsoft.com/office/drawing/2014/main" id="{D8594D1D-CB2C-A735-C97B-D71C53A86A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94ADE-9722-331F-DA3A-E74F7626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52" b="5769"/>
          <a:stretch/>
        </p:blipFill>
        <p:spPr>
          <a:xfrm>
            <a:off x="4197928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A5E15-81E0-2806-FEA7-22E385C79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33"/>
          <a:stretch/>
        </p:blipFill>
        <p:spPr>
          <a:xfrm>
            <a:off x="614239" y="2286571"/>
            <a:ext cx="3094597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7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0915-0E43-7C9A-425A-0D12445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1AACE577-7546-5C84-6717-4B592A9C458D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C43506-B57B-C4B2-F43B-E1C8479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50550F-CC1B-FD6C-C461-CE249D1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16590"/>
            <a:ext cx="744855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EA374-6FF9-5CF5-6989-736B89D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079172"/>
            <a:ext cx="74485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324;p49">
            <a:extLst>
              <a:ext uri="{FF2B5EF4-FFF2-40B4-BE49-F238E27FC236}">
                <a16:creationId xmlns:a16="http://schemas.microsoft.com/office/drawing/2014/main" id="{3703E3BE-25A7-CC82-CCCC-392219CB0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3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6874-691B-8DDF-D2A7-7AF5D616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44B38D50-80C2-8FD7-CA89-84AA274C9A2C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6C0ABF-1BF6-E91A-9FD6-FA2D35F8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DD700E-6EE1-BC54-F1E6-B1C6F7E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3"/>
          <a:stretch/>
        </p:blipFill>
        <p:spPr>
          <a:xfrm>
            <a:off x="244241" y="1046433"/>
            <a:ext cx="5387632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18004-8CBF-7C8B-DFF4-0D425446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0" y="2473864"/>
            <a:ext cx="53149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E47B04C9-AC3C-90FF-9673-760871D63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376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D8C-6066-3784-A08C-81DE86E9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68CA99BF-F8F0-117D-0F4A-3613EF9E3B98}"/>
              </a:ext>
            </a:extLst>
          </p:cNvPr>
          <p:cNvSpPr/>
          <p:nvPr/>
        </p:nvSpPr>
        <p:spPr>
          <a:xfrm>
            <a:off x="311700" y="278716"/>
            <a:ext cx="66225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78E29C-CE08-7ABC-35B5-AC29FE88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/>
          <a:lstStyle/>
          <a:p>
            <a:r>
              <a:rPr lang="ru-RU" u="sng" dirty="0">
                <a:solidFill>
                  <a:schemeClr val="bg1"/>
                </a:solidFill>
              </a:rPr>
              <a:t>Что получилось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FBD45-F155-C9CB-445E-FA7A1286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35" b="19923"/>
          <a:stretch/>
        </p:blipFill>
        <p:spPr>
          <a:xfrm>
            <a:off x="2108490" y="1207943"/>
            <a:ext cx="5082020" cy="14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A1A2B-20FF-7F2F-2621-2538A3F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0" y="2923270"/>
            <a:ext cx="508202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4;p49">
            <a:extLst>
              <a:ext uri="{FF2B5EF4-FFF2-40B4-BE49-F238E27FC236}">
                <a16:creationId xmlns:a16="http://schemas.microsoft.com/office/drawing/2014/main" id="{061B7B7F-9652-859F-CDC9-96DFE989ED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950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28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E2472E77-6BDB-AB64-6AD3-02DD9153D611}"/>
              </a:ext>
            </a:extLst>
          </p:cNvPr>
          <p:cNvSpPr/>
          <p:nvPr/>
        </p:nvSpPr>
        <p:spPr>
          <a:xfrm>
            <a:off x="311700" y="278716"/>
            <a:ext cx="2770936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u="sng" dirty="0">
                <a:solidFill>
                  <a:schemeClr val="bg1"/>
                </a:solidFill>
              </a:rPr>
              <a:t>Выводы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A3F1-855B-D1E1-B0E9-7DFC6C5889F0}"/>
              </a:ext>
            </a:extLst>
          </p:cNvPr>
          <p:cNvSpPr txBox="1"/>
          <p:nvPr/>
        </p:nvSpPr>
        <p:spPr>
          <a:xfrm>
            <a:off x="223459" y="1608859"/>
            <a:ext cx="8188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 Развертывание </a:t>
            </a:r>
            <a:r>
              <a:rPr lang="en-US" dirty="0" err="1"/>
              <a:t>VxLAN</a:t>
            </a:r>
            <a:r>
              <a:rPr lang="en-US" dirty="0"/>
              <a:t>\EVPN </a:t>
            </a:r>
            <a:r>
              <a:rPr lang="ru-RU" dirty="0"/>
              <a:t>позволит нашей компании  отказаться от использования </a:t>
            </a:r>
            <a:r>
              <a:rPr lang="en-US" dirty="0"/>
              <a:t>STP\RSTP </a:t>
            </a:r>
            <a:r>
              <a:rPr lang="ru-RU" dirty="0"/>
              <a:t>протоколов и снизит количество </a:t>
            </a:r>
            <a:r>
              <a:rPr lang="en-US" dirty="0"/>
              <a:t>BUM</a:t>
            </a:r>
            <a:r>
              <a:rPr lang="ru-RU" dirty="0"/>
              <a:t>-трафика;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С внедрением технологий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ru-RU" dirty="0"/>
              <a:t>повысится доступность сервиса при аварийных ситуациях и сократится время простоя сервиса;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en-US" dirty="0"/>
              <a:t>VXLAN/EVPN </a:t>
            </a:r>
            <a:r>
              <a:rPr lang="ru-RU" dirty="0"/>
              <a:t>использует </a:t>
            </a:r>
            <a:r>
              <a:rPr lang="en-US" dirty="0"/>
              <a:t>BGP EVPN </a:t>
            </a:r>
            <a:r>
              <a:rPr lang="ru-RU" dirty="0"/>
              <a:t>как </a:t>
            </a:r>
            <a:r>
              <a:rPr lang="en-US" dirty="0"/>
              <a:t>Control Plane, </a:t>
            </a:r>
            <a:r>
              <a:rPr lang="ru-RU" dirty="0"/>
              <a:t>что позволяет легче масштабироваться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VXLAN использует механизмы ECMP для эффективного использования всех доступных путей в сети, в отличие от VLAN, где используется STP\</a:t>
            </a:r>
            <a:r>
              <a:rPr lang="en-US" dirty="0"/>
              <a:t>RSTP </a:t>
            </a:r>
            <a:r>
              <a:rPr lang="ru-RU" dirty="0"/>
              <a:t>протоколы</a:t>
            </a:r>
            <a:r>
              <a:rPr lang="en-US" dirty="0"/>
              <a:t> </a:t>
            </a:r>
            <a:r>
              <a:rPr lang="ru-RU" dirty="0"/>
              <a:t>блокирующие некоторые пути.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16757-7DFB-CE50-FAA5-171F9D82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4" y="372662"/>
            <a:ext cx="506012" cy="50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98E0D-54F9-2DBF-EE21-B87D3934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91967"/>
            <a:ext cx="166275" cy="166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734D2F-8560-FE40-512B-D07D8981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2322349"/>
            <a:ext cx="166275" cy="166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95AC0B-6891-C387-F91C-21F7D6F3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" y="2947687"/>
            <a:ext cx="166275" cy="16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8C4B0E-D43C-9945-32BE-0853FDF2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3617101"/>
            <a:ext cx="166275" cy="166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49B3BE-2FA6-D761-929E-7B523C22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0" y="4398284"/>
            <a:ext cx="688794" cy="694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3A50BF0E-9335-A981-F7B6-BCECC5F33EA5}"/>
              </a:ext>
            </a:extLst>
          </p:cNvPr>
          <p:cNvSpPr/>
          <p:nvPr/>
        </p:nvSpPr>
        <p:spPr>
          <a:xfrm>
            <a:off x="460425" y="278716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u="sng" dirty="0">
                <a:solidFill>
                  <a:schemeClr val="bg1"/>
                </a:solidFill>
              </a:rPr>
              <a:t>Защита проекта</a:t>
            </a:r>
            <a:endParaRPr sz="24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</a:rPr>
              <a:t>Тема: 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VxLAN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\EVPN сети для повышения отказоустойчивости программного беспроводного </a:t>
            </a:r>
            <a:b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контроллера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Ubiqutu</a:t>
            </a:r>
            <a:r>
              <a:rPr lang="ru-RU" sz="1800" i="1" kern="0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kern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Мясников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61756"/>
            <a:ext cx="424007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Ведущий инженер группы развития и предоставления сервиса ТОО «</a:t>
            </a:r>
            <a:r>
              <a:rPr lang="en-US" sz="1600" dirty="0"/>
              <a:t>AsiaBell</a:t>
            </a:r>
            <a:r>
              <a:rPr lang="ru-RU" sz="1600" dirty="0"/>
              <a:t>»</a:t>
            </a:r>
            <a:r>
              <a:rPr lang="en-US" sz="1600" dirty="0"/>
              <a:t> </a:t>
            </a:r>
            <a:endParaRPr lang="ru-RU" sz="16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г.Караганда</a:t>
            </a:r>
            <a:r>
              <a:rPr lang="ru-RU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913E1A-1121-DC4A-8BE2-7FA93F9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8" y="1796653"/>
            <a:ext cx="1891144" cy="2811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9B11E-43DD-7C03-AA80-C285A0B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71" y="3882243"/>
            <a:ext cx="1428571" cy="638095"/>
          </a:xfrm>
          <a:prstGeom prst="rect">
            <a:avLst/>
          </a:prstGeom>
        </p:spPr>
      </p:pic>
      <p:pic>
        <p:nvPicPr>
          <p:cNvPr id="7" name="Google Shape;290;p49">
            <a:extLst>
              <a:ext uri="{FF2B5EF4-FFF2-40B4-BE49-F238E27FC236}">
                <a16:creationId xmlns:a16="http://schemas.microsoft.com/office/drawing/2014/main" id="{EDD0022E-2ADD-128C-3BA3-F34A496A8A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252" y="313624"/>
            <a:ext cx="465021" cy="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EAFC-BA14-014C-B972-F3F19E622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2" y="3759079"/>
            <a:ext cx="1016486" cy="101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C8E9D1A4-B10A-AB63-4B7D-04D70A8465C2}"/>
              </a:ext>
            </a:extLst>
          </p:cNvPr>
          <p:cNvSpPr/>
          <p:nvPr/>
        </p:nvSpPr>
        <p:spPr>
          <a:xfrm>
            <a:off x="460425" y="278716"/>
            <a:ext cx="6878100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</a:rPr>
              <a:t>План защиты</a:t>
            </a:r>
            <a:endParaRPr u="sng" dirty="0">
              <a:solidFill>
                <a:schemeClr val="bg1"/>
              </a:solidFill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292;p49">
            <a:extLst>
              <a:ext uri="{FF2B5EF4-FFF2-40B4-BE49-F238E27FC236}">
                <a16:creationId xmlns:a16="http://schemas.microsoft.com/office/drawing/2014/main" id="{9736C69D-6CEE-1C60-04D3-AAF4AB6DB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651" y="34897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DFD73-21E7-97CA-4F51-7036AA57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82" y="1615014"/>
            <a:ext cx="2449524" cy="244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FE103D32-AE01-CE16-6A18-674DCB51F8A0}"/>
              </a:ext>
            </a:extLst>
          </p:cNvPr>
          <p:cNvSpPr/>
          <p:nvPr/>
        </p:nvSpPr>
        <p:spPr>
          <a:xfrm>
            <a:off x="460425" y="278716"/>
            <a:ext cx="525457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u="sng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23356735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текущую схему работы беспроводной сети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схему работы сети после внедрения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тест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доступности удаленного гипервизора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414419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возможность миграции виртуальной машины беспроводного контроллера между гипервизорами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VMware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ESXi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разных местах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E6851-94F3-3485-382E-4547231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12" y="393126"/>
            <a:ext cx="506012" cy="512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4A189F-EC13-4E96-A786-596288E3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23" y="1631081"/>
            <a:ext cx="1816677" cy="1816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55">
            <a:extLst>
              <a:ext uri="{FF2B5EF4-FFF2-40B4-BE49-F238E27FC236}">
                <a16:creationId xmlns:a16="http://schemas.microsoft.com/office/drawing/2014/main" id="{0B46A3AF-748E-9026-511A-96452115A163}"/>
              </a:ext>
            </a:extLst>
          </p:cNvPr>
          <p:cNvSpPr/>
          <p:nvPr/>
        </p:nvSpPr>
        <p:spPr>
          <a:xfrm>
            <a:off x="460424" y="278716"/>
            <a:ext cx="758213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Какие технологии использовались?</a:t>
            </a:r>
            <a:endParaRPr sz="30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206816944"/>
              </p:ext>
            </p:extLst>
          </p:nvPr>
        </p:nvGraphicFramePr>
        <p:xfrm>
          <a:off x="952500" y="1897775"/>
          <a:ext cx="7239000" cy="2480922"/>
        </p:xfrm>
        <a:graphic>
          <a:graphicData uri="http://schemas.openxmlformats.org/drawingml/2006/table">
            <a:tbl>
              <a:tblPr>
                <a:noFill/>
                <a:tableStyleId>{0C71DE6C-821E-4CC7-88ED-66FFE3A65C92}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Nexus9000v 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OSPF\BGP (Underlay)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\EVPN (Overlay)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ESXi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6.5</a:t>
                      </a:r>
                      <a:endParaRPr sz="2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5;p49">
            <a:extLst>
              <a:ext uri="{FF2B5EF4-FFF2-40B4-BE49-F238E27FC236}">
                <a16:creationId xmlns:a16="http://schemas.microsoft.com/office/drawing/2014/main" id="{0766BEA7-9920-756C-6181-ED8EB396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216" y="382337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CBB44-D5F1-B8A8-05A4-8B9439B3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45" y="1163490"/>
            <a:ext cx="2359650" cy="326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AE70FBC5-EED9-A5C0-E715-2770CCA4DAB8}"/>
              </a:ext>
            </a:extLst>
          </p:cNvPr>
          <p:cNvSpPr/>
          <p:nvPr/>
        </p:nvSpPr>
        <p:spPr>
          <a:xfrm>
            <a:off x="460425" y="278716"/>
            <a:ext cx="3402635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34489479-DDDD-6BF0-2E4B-0D5F9F3EA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есть сейчас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9E43-CE92-8CA1-BF0D-B089030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19" y="-1"/>
            <a:ext cx="4544490" cy="5143500"/>
          </a:xfrm>
          <a:prstGeom prst="rect">
            <a:avLst/>
          </a:prstGeom>
        </p:spPr>
      </p:pic>
      <p:pic>
        <p:nvPicPr>
          <p:cNvPr id="7" name="Google Shape;403;p58">
            <a:extLst>
              <a:ext uri="{FF2B5EF4-FFF2-40B4-BE49-F238E27FC236}">
                <a16:creationId xmlns:a16="http://schemas.microsoft.com/office/drawing/2014/main" id="{51DC6EA8-BEB2-5503-3176-4A6843EB7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DCAD27BF-FDAE-BDB8-4140-D2D8A825DA92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Виртуальные машины межсетевых экранов </a:t>
            </a:r>
            <a:r>
              <a:rPr lang="en-US" dirty="0" err="1"/>
              <a:t>VyOS</a:t>
            </a:r>
            <a:r>
              <a:rPr lang="en-US" dirty="0"/>
              <a:t> </a:t>
            </a:r>
            <a:r>
              <a:rPr lang="ru-RU" dirty="0"/>
              <a:t>сконфигурированные на работу с протоколом </a:t>
            </a:r>
            <a:r>
              <a:rPr lang="en-US" dirty="0"/>
              <a:t>VRRP;</a:t>
            </a:r>
            <a:endParaRPr dirty="0"/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C83A482F-64AF-D483-FBB3-D8D63309EF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8;p53">
            <a:extLst>
              <a:ext uri="{FF2B5EF4-FFF2-40B4-BE49-F238E27FC236}">
                <a16:creationId xmlns:a16="http://schemas.microsoft.com/office/drawing/2014/main" id="{F92BBA21-3EDB-7FC3-9E24-753AD9B58293}"/>
              </a:ext>
            </a:extLst>
          </p:cNvPr>
          <p:cNvSpPr txBox="1"/>
          <p:nvPr/>
        </p:nvSpPr>
        <p:spPr>
          <a:xfrm>
            <a:off x="904454" y="2326831"/>
            <a:ext cx="34026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машина с </a:t>
            </a:r>
            <a:r>
              <a:rPr lang="en-US" dirty="0"/>
              <a:t>Windows Server 2019 </a:t>
            </a:r>
            <a:r>
              <a:rPr lang="ru-RU" dirty="0"/>
              <a:t>на которой развернут беспроводной контроллер</a:t>
            </a:r>
            <a:r>
              <a:rPr lang="en-US" dirty="0"/>
              <a:t> </a:t>
            </a:r>
            <a:r>
              <a:rPr lang="en-US" dirty="0" err="1"/>
              <a:t>Ubiquti</a:t>
            </a:r>
            <a:r>
              <a:rPr lang="ru-RU" dirty="0"/>
              <a:t> </a:t>
            </a:r>
            <a:r>
              <a:rPr lang="en-US" dirty="0"/>
              <a:t>UniFi;</a:t>
            </a:r>
            <a:endParaRPr dirty="0"/>
          </a:p>
        </p:txBody>
      </p:sp>
      <p:pic>
        <p:nvPicPr>
          <p:cNvPr id="12" name="Google Shape;403;p58">
            <a:extLst>
              <a:ext uri="{FF2B5EF4-FFF2-40B4-BE49-F238E27FC236}">
                <a16:creationId xmlns:a16="http://schemas.microsoft.com/office/drawing/2014/main" id="{BD986E7C-C386-07ED-E38C-937AF59866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" y="350250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8;p53">
            <a:extLst>
              <a:ext uri="{FF2B5EF4-FFF2-40B4-BE49-F238E27FC236}">
                <a16:creationId xmlns:a16="http://schemas.microsoft.com/office/drawing/2014/main" id="{8CBC4E2D-8B37-042F-30C7-A0B8427D4EBD}"/>
              </a:ext>
            </a:extLst>
          </p:cNvPr>
          <p:cNvSpPr txBox="1"/>
          <p:nvPr/>
        </p:nvSpPr>
        <p:spPr>
          <a:xfrm>
            <a:off x="904453" y="3395022"/>
            <a:ext cx="34026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Большой широковещательный домен </a:t>
            </a:r>
            <a:r>
              <a:rPr lang="en-US" dirty="0"/>
              <a:t>L2</a:t>
            </a:r>
            <a:r>
              <a:rPr lang="ru-RU" dirty="0"/>
              <a:t> в котором работают точки доступа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55">
            <a:extLst>
              <a:ext uri="{FF2B5EF4-FFF2-40B4-BE49-F238E27FC236}">
                <a16:creationId xmlns:a16="http://schemas.microsoft.com/office/drawing/2014/main" id="{D60D29F6-1BB0-1D97-A03B-D845B0492D80}"/>
              </a:ext>
            </a:extLst>
          </p:cNvPr>
          <p:cNvSpPr/>
          <p:nvPr/>
        </p:nvSpPr>
        <p:spPr>
          <a:xfrm>
            <a:off x="311700" y="278716"/>
            <a:ext cx="3995389" cy="71570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3030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bg1"/>
                </a:solidFill>
              </a:rPr>
              <a:t>Что </a:t>
            </a:r>
            <a:r>
              <a:rPr lang="ru-RU" sz="3000" u="sng" dirty="0">
                <a:solidFill>
                  <a:schemeClr val="bg1"/>
                </a:solidFill>
              </a:rPr>
              <a:t>хотим получить</a:t>
            </a:r>
            <a:r>
              <a:rPr lang="en-US" sz="3000" u="sng" dirty="0">
                <a:solidFill>
                  <a:schemeClr val="bg1"/>
                </a:solidFill>
              </a:rPr>
              <a:t>?</a:t>
            </a:r>
            <a:endParaRPr sz="3000" u="sng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8E454B-6110-623C-B8A8-1F7AA4A8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45" y="117765"/>
            <a:ext cx="4890655" cy="4911388"/>
          </a:xfrm>
          <a:prstGeom prst="rect">
            <a:avLst/>
          </a:prstGeom>
        </p:spPr>
      </p:pic>
      <p:pic>
        <p:nvPicPr>
          <p:cNvPr id="6" name="Google Shape;403;p58">
            <a:extLst>
              <a:ext uri="{FF2B5EF4-FFF2-40B4-BE49-F238E27FC236}">
                <a16:creationId xmlns:a16="http://schemas.microsoft.com/office/drawing/2014/main" id="{C606D199-39D3-070F-D0B0-197BFE9B24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1495834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8;p53">
            <a:extLst>
              <a:ext uri="{FF2B5EF4-FFF2-40B4-BE49-F238E27FC236}">
                <a16:creationId xmlns:a16="http://schemas.microsoft.com/office/drawing/2014/main" id="{FD04D000-5BC7-6796-7C66-33E03C2D2FA9}"/>
              </a:ext>
            </a:extLst>
          </p:cNvPr>
          <p:cNvSpPr txBox="1"/>
          <p:nvPr/>
        </p:nvSpPr>
        <p:spPr>
          <a:xfrm>
            <a:off x="850710" y="1398915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прозрачную миграцию виртуальной машины беспроводного контроллера на другой гипервизор;</a:t>
            </a:r>
            <a:endParaRPr dirty="0"/>
          </a:p>
        </p:txBody>
      </p:sp>
      <p:pic>
        <p:nvPicPr>
          <p:cNvPr id="9" name="Google Shape;403;p58">
            <a:extLst>
              <a:ext uri="{FF2B5EF4-FFF2-40B4-BE49-F238E27FC236}">
                <a16:creationId xmlns:a16="http://schemas.microsoft.com/office/drawing/2014/main" id="{566954B6-2E4F-60B2-D492-CAAEFB2A33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1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8;p53">
            <a:extLst>
              <a:ext uri="{FF2B5EF4-FFF2-40B4-BE49-F238E27FC236}">
                <a16:creationId xmlns:a16="http://schemas.microsoft.com/office/drawing/2014/main" id="{5C8A6727-332B-2A91-4171-BD30B3F3F704}"/>
              </a:ext>
            </a:extLst>
          </p:cNvPr>
          <p:cNvSpPr txBox="1"/>
          <p:nvPr/>
        </p:nvSpPr>
        <p:spPr>
          <a:xfrm>
            <a:off x="904454" y="2326831"/>
            <a:ext cx="340263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Обеспечить возможность отказаться от использования семейства протоколов </a:t>
            </a:r>
            <a:r>
              <a:rPr lang="en-US" dirty="0"/>
              <a:t>STP\RSTP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;</a:t>
            </a:r>
            <a:endParaRPr dirty="0"/>
          </a:p>
        </p:txBody>
      </p:sp>
      <p:pic>
        <p:nvPicPr>
          <p:cNvPr id="13" name="Google Shape;403;p58">
            <a:extLst>
              <a:ext uri="{FF2B5EF4-FFF2-40B4-BE49-F238E27FC236}">
                <a16:creationId xmlns:a16="http://schemas.microsoft.com/office/drawing/2014/main" id="{9FE19026-260A-88A4-A799-4A52380299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5" y="3325666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8;p53">
            <a:extLst>
              <a:ext uri="{FF2B5EF4-FFF2-40B4-BE49-F238E27FC236}">
                <a16:creationId xmlns:a16="http://schemas.microsoft.com/office/drawing/2014/main" id="{6DD11260-2A02-3462-45F0-429D1A037501}"/>
              </a:ext>
            </a:extLst>
          </p:cNvPr>
          <p:cNvSpPr txBox="1"/>
          <p:nvPr/>
        </p:nvSpPr>
        <p:spPr>
          <a:xfrm>
            <a:off x="1011942" y="3214034"/>
            <a:ext cx="3402635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Отказаться от «</a:t>
            </a:r>
            <a:r>
              <a:rPr lang="ru-RU" dirty="0" err="1"/>
              <a:t>пробрасования</a:t>
            </a:r>
            <a:r>
              <a:rPr lang="ru-RU" dirty="0"/>
              <a:t>»</a:t>
            </a:r>
            <a:r>
              <a:rPr lang="en-US" dirty="0"/>
              <a:t> VLAN </a:t>
            </a:r>
            <a:r>
              <a:rPr lang="ru-RU" dirty="0"/>
              <a:t>точек доступа через большое</a:t>
            </a:r>
            <a:r>
              <a:rPr lang="en-US" dirty="0"/>
              <a:t> </a:t>
            </a:r>
            <a:r>
              <a:rPr lang="ru-RU" dirty="0"/>
              <a:t>количество  территориально разнесенных коммутаторов\маршрутизаторов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7427A-EB43-D27A-4CE5-74AF89D4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8" y="0"/>
            <a:ext cx="7984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845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454</Words>
  <Application>Microsoft Office PowerPoint</Application>
  <PresentationFormat>Экран (16:9)</PresentationFormat>
  <Paragraphs>75</Paragraphs>
  <Slides>22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Courier New</vt:lpstr>
      <vt:lpstr>Roboto</vt:lpstr>
      <vt:lpstr>Roboto Medium</vt:lpstr>
      <vt:lpstr>Trebuchet MS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VxLAN\EVPN сети для повышения отказоустойчивости программного беспроводного  контроллера Ubiqutu UniFI   </vt:lpstr>
      <vt:lpstr>План защиты</vt:lpstr>
      <vt:lpstr>Презентация PowerPoint</vt:lpstr>
      <vt:lpstr>Какие технологии использовались? </vt:lpstr>
      <vt:lpstr>Что есть сейчас?</vt:lpstr>
      <vt:lpstr>Что хотим получить?</vt:lpstr>
      <vt:lpstr>Презентация PowerPoint</vt:lpstr>
      <vt:lpstr>Какие преимущества получим?</vt:lpstr>
      <vt:lpstr>Network Based vs Host Based?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Евгений</dc:creator>
  <cp:lastModifiedBy>Евгений</cp:lastModifiedBy>
  <cp:revision>61</cp:revision>
  <dcterms:modified xsi:type="dcterms:W3CDTF">2025-05-13T17:44:34Z</dcterms:modified>
</cp:coreProperties>
</file>